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1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F83922-A0E4-0F94-D339-FD84A9E244D6}" v="1" dt="2024-07-20T15:07:18.196"/>
    <p1510:client id="{C355C30D-A3FD-DDC5-F730-DCC96140DD02}" v="19" dt="2024-07-18T17:10:41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CE87-A620-5AC4-9D98-4C299C623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F55D67-AB68-46EF-3601-FDE354227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05535-3EA1-5107-2FDF-CA81D6C2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DADC4-FF4F-D084-136D-DA5F4AAA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44813-3493-5387-FE0F-2A8BB548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CA627-D17A-F700-A71C-3EE207D3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C5587-3490-7679-9C7C-DD37B7F91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B610A-D284-3A19-8719-390B4A1FB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66798-C2AC-7948-0ED0-DCAC046B9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8B892-0455-5122-3637-8EB6282D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0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123628-3FFC-B4E8-4133-D41BF8153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534DB3-A604-55A5-5DA3-99D91C889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52C13-1E42-10F6-C0C1-DCA9EE6A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C0052-E32D-C8C9-1413-590D45F6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04AC8-CE1B-4A0D-773E-40FA52A9B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0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17A0B-2829-D5A0-AD7D-743A07EEE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7D1D6-66C0-3922-8FCB-51ECDE982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6D40-3669-3771-2F45-C557D7173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2C8C6-06CF-615C-3143-67D7A3FA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85B59-3C22-1C90-A6B4-EF865408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5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E7C9-D498-B94A-1FD7-59238A7CF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AA1D5-EDA4-A6E2-FFB8-24A54AAAC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1707-AD41-07F7-1897-C8E2C3E4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44613-79A3-7DCF-C26E-BD42BA46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15BAE-F62C-5EE0-8FDB-C0F180E1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C758C-25F0-6914-0336-09006EFF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68E21-D3A2-BC48-AD46-B548B5B04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746B1-04DD-E931-995D-75668F006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7F445-3178-9348-B244-93D9AC3F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932E8-0C3C-8F2C-2F53-24E8ADC5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0B512-1750-50F7-50F8-7B3E9B0F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9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903F4-0687-3B77-E5EF-FBE38E5F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4ACF7-EFA1-D177-A9E9-5897E0C5C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39E8E-6AFB-AB43-8861-DC1DA42E1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408563-EC1B-83CF-2824-2D472813F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99532-27BF-5911-2AB4-702503F7D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9C445A-CA4A-4A2D-0E5B-7FE6EE84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527B22-2FB6-4FA0-F8CB-3456E173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9284E3-4CCF-90D2-7B29-0E76516E5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2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79685-52C0-BA72-0F51-5CE62A9E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03CC77-D57E-1385-2102-EC87C35B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4CC79-FF2E-9CE5-DC62-034941F3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6E86B5-C755-723D-8149-55163E1F0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2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178E72-C79B-E2E7-93B3-0499B8381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D1B6FF-A9EA-5FCD-ABEE-3FB8A823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3873B-6454-0450-1CDE-DB99D9B4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C7C61-322C-978F-B4FE-07D36174E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CC11B-F096-F493-22B8-B3DA44FBE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446112-8985-0E96-E0AE-E4AF6BBA4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ABDD3-CA48-B119-CED3-A3152D5E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B6ED5-3BD6-E3A6-8069-A7AA158B8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B0A95-A995-3FEB-C9BF-1A22C442D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4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99EA6-63A6-0A50-A4E6-E9DEE0F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45359A-66E8-D826-4136-10AAC10E5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3AEA7-94C0-1B0C-6752-75BC20862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196DE-0A13-C91F-DC3B-B51889D6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BB178-A280-C00E-9140-D3AC4987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FC35B-F9EC-EA21-DD14-89AF75C4A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8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44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14DFF-C6D2-4A6C-8E28-21621F91A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E72D-4012-5A09-90E0-05D5A1861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105FD-4D24-A662-E4B7-AFA71AA7D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19C33-C2EC-481C-BDD5-CE476CB0DB04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B442F-AADF-F64B-DD6E-A7A53FFB6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BB755-52ED-AC48-D574-1B879092E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EF2D5-727F-4260-A243-6A0823316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4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A72A-16D2-8C73-51C9-3A4C4E049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6085"/>
            <a:ext cx="9144000" cy="5870061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Board of Officers &amp; Chapter Leadership Meeting</a:t>
            </a:r>
            <a:b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Quarter - 2024</a:t>
            </a:r>
            <a:endParaRPr lang="en-US" sz="4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44B9449-6386-023B-EF59-169A40F2AE66}"/>
              </a:ext>
            </a:extLst>
          </p:cNvPr>
          <p:cNvGrpSpPr/>
          <p:nvPr/>
        </p:nvGrpSpPr>
        <p:grpSpPr>
          <a:xfrm>
            <a:off x="0" y="-1"/>
            <a:ext cx="12191999" cy="983879"/>
            <a:chOff x="0" y="-1"/>
            <a:chExt cx="12191999" cy="9838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135A47-9ED6-DA9D-BDCD-C0C0B61543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449" r="3734"/>
            <a:stretch/>
          </p:blipFill>
          <p:spPr>
            <a:xfrm>
              <a:off x="4398579" y="21853"/>
              <a:ext cx="3394842" cy="962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C9E3A2D-7496-BE34-BE70-A6F0DFAD9D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925" r="1546" b="10486"/>
            <a:stretch/>
          </p:blipFill>
          <p:spPr>
            <a:xfrm>
              <a:off x="0" y="6614"/>
              <a:ext cx="4432141" cy="96202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5C7520B-3923-5C4F-F264-3980FECF1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3420" y="-1"/>
              <a:ext cx="4398579" cy="9620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578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A72A-16D2-8C73-51C9-3A4C4E049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642" y="968698"/>
            <a:ext cx="10972800" cy="4628707"/>
          </a:xfrm>
        </p:spPr>
        <p:txBody>
          <a:bodyPr anchor="t">
            <a:normAutofit/>
          </a:bodyPr>
          <a:lstStyle/>
          <a:p>
            <a:pPr algn="l" fontAlgn="base"/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/>
            </a:b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44B9449-6386-023B-EF59-169A40F2AE66}"/>
              </a:ext>
            </a:extLst>
          </p:cNvPr>
          <p:cNvGrpSpPr/>
          <p:nvPr/>
        </p:nvGrpSpPr>
        <p:grpSpPr>
          <a:xfrm>
            <a:off x="12915" y="-981560"/>
            <a:ext cx="12191999" cy="983879"/>
            <a:chOff x="0" y="-1"/>
            <a:chExt cx="12191999" cy="9838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135A47-9ED6-DA9D-BDCD-C0C0B61543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449" r="3734"/>
            <a:stretch/>
          </p:blipFill>
          <p:spPr>
            <a:xfrm>
              <a:off x="4398579" y="21853"/>
              <a:ext cx="3394842" cy="962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C9E3A2D-7496-BE34-BE70-A6F0DFAD9D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925" r="1546" b="10486"/>
            <a:stretch/>
          </p:blipFill>
          <p:spPr>
            <a:xfrm>
              <a:off x="0" y="6614"/>
              <a:ext cx="4432141" cy="96202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5C7520B-3923-5C4F-F264-3980FECF1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3420" y="-1"/>
              <a:ext cx="4398579" cy="962025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B78EF456-B68F-3CE1-B200-DBB048828027}"/>
              </a:ext>
            </a:extLst>
          </p:cNvPr>
          <p:cNvSpPr txBox="1">
            <a:spLocks/>
          </p:cNvSpPr>
          <p:nvPr/>
        </p:nvSpPr>
        <p:spPr>
          <a:xfrm>
            <a:off x="772041" y="980890"/>
            <a:ext cx="11238983" cy="13336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VOTE #1a – Convention Committee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 / No -  </a:t>
            </a: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Establishment of National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Committee to oversee and lead conventions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VOTE #1b – Proposed Convention cycle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(select one or the other)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 fontAlgn="base"/>
            <a:endParaRPr lang="en-US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br>
              <a:rPr lang="en-US"/>
            </a:b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E11027-2F70-20ED-29D0-F2C789D4F16C}"/>
              </a:ext>
            </a:extLst>
          </p:cNvPr>
          <p:cNvSpPr txBox="1"/>
          <p:nvPr/>
        </p:nvSpPr>
        <p:spPr>
          <a:xfrm>
            <a:off x="771525" y="2935883"/>
            <a:ext cx="44862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Rotation thru the Flagpoles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 – Fort Liberty, NC (FLNC)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 – Joint Base Lewis-McCord, WA (JBLM)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2029 – Fort Campbell, KY (FCKY)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2030 – Fort Carson, CO (FCCO)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2031 – Elgin Air Force Base, FL (EAFB)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2032 – FLNC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2033 – JBLM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2034 – FCKY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2035 – FCCO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2036 – EAFB </a:t>
            </a:r>
          </a:p>
          <a:p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2037 - FLNC</a:t>
            </a: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E9C7B4-845D-A0BC-0BB8-68D0BC438346}"/>
              </a:ext>
            </a:extLst>
          </p:cNvPr>
          <p:cNvSpPr txBox="1"/>
          <p:nvPr/>
        </p:nvSpPr>
        <p:spPr>
          <a:xfrm>
            <a:off x="7534275" y="2935883"/>
            <a:ext cx="41719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Location focus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 – FLNC (75th anniversary)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2028-2031 – </a:t>
            </a:r>
            <a:r>
              <a:rPr lang="en-US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</a:t>
            </a: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Kansas City, MO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2032 – JBLM (80th)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2033 – 2036 – Kansas City, MO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2037 – FCKY (85th)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2038 – 2041 – Kansas City, MO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2042 – FCCO (90th)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2043 – 2046 – Kansas City, MO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2047 – DAFB (95%)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2048 - 2051 – Kansas City, MO</a:t>
            </a:r>
          </a:p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2052 – FLNC – (100th)</a:t>
            </a:r>
          </a:p>
        </p:txBody>
      </p:sp>
    </p:spTree>
    <p:extLst>
      <p:ext uri="{BB962C8B-B14F-4D97-AF65-F5344CB8AC3E}">
        <p14:creationId xmlns:p14="http://schemas.microsoft.com/office/powerpoint/2010/main" val="131133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A72A-16D2-8C73-51C9-3A4C4E049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642" y="968698"/>
            <a:ext cx="10972800" cy="4628707"/>
          </a:xfrm>
        </p:spPr>
        <p:txBody>
          <a:bodyPr anchor="t">
            <a:normAutofit/>
          </a:bodyPr>
          <a:lstStyle/>
          <a:p>
            <a:pPr algn="l" fontAlgn="base"/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/>
            </a:b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44B9449-6386-023B-EF59-169A40F2AE66}"/>
              </a:ext>
            </a:extLst>
          </p:cNvPr>
          <p:cNvGrpSpPr/>
          <p:nvPr/>
        </p:nvGrpSpPr>
        <p:grpSpPr>
          <a:xfrm>
            <a:off x="0" y="-1"/>
            <a:ext cx="12191999" cy="983879"/>
            <a:chOff x="0" y="-1"/>
            <a:chExt cx="12191999" cy="9838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135A47-9ED6-DA9D-BDCD-C0C0B61543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449" r="3734"/>
            <a:stretch/>
          </p:blipFill>
          <p:spPr>
            <a:xfrm>
              <a:off x="4398579" y="21853"/>
              <a:ext cx="3394842" cy="962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C9E3A2D-7496-BE34-BE70-A6F0DFAD9D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925" r="1546" b="10486"/>
            <a:stretch/>
          </p:blipFill>
          <p:spPr>
            <a:xfrm>
              <a:off x="0" y="6614"/>
              <a:ext cx="4432141" cy="96202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5C7520B-3923-5C4F-F264-3980FECF1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3420" y="-1"/>
              <a:ext cx="4398579" cy="962025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B78EF456-B68F-3CE1-B200-DBB048828027}"/>
              </a:ext>
            </a:extLst>
          </p:cNvPr>
          <p:cNvSpPr txBox="1">
            <a:spLocks/>
          </p:cNvSpPr>
          <p:nvPr/>
        </p:nvSpPr>
        <p:spPr>
          <a:xfrm>
            <a:off x="772042" y="1114240"/>
            <a:ext cx="10972800" cy="13336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VOTE #2 – Associate Members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Background: 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Associate m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embers lost the right to vote in National elections in April 2022.  Under the new President construct of Chapter President’s gaining Chapter majority and presenting a vote, this voice is returned to </a:t>
            </a:r>
            <a:r>
              <a:rPr lang="en-US" sz="1800" u="sng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members of a Chapter.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Problem #1: 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current Constitution restricts Associate 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Members from being elected as a Chapter officer (see Article IV, Section III, Para C).  A quick scan of an incomplete list of Membership Numbers on the Chapter Leadership roster identifies 3 x Presidents, 6 x VPs, 7 x Secretaries, and 9 x Treasurers with Associate Member numbers.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Problem #2: 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These 25(+) individuals already identified above are unable to cast votes for their Chapter under the current constraint of no associate member votes in National elections.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VOTE #2 (Yes or No) (changes two current Constitution restrictions)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Return the right to vote in National elections to Associate Members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Allow Associate Members to 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</a:t>
            </a: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Chapter Officers and represent their Chapter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 fontAlgn="base"/>
            <a:endParaRPr lang="en-US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8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A72A-16D2-8C73-51C9-3A4C4E049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642" y="968698"/>
            <a:ext cx="10972800" cy="4628707"/>
          </a:xfrm>
        </p:spPr>
        <p:txBody>
          <a:bodyPr anchor="t">
            <a:normAutofit/>
          </a:bodyPr>
          <a:lstStyle/>
          <a:p>
            <a:pPr algn="l" fontAlgn="base"/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 sz="1800" b="0" i="0">
                <a:solidFill>
                  <a:srgbClr val="000000"/>
                </a:solidFill>
                <a:effectLst/>
                <a:latin typeface="Aptos" panose="020B0004020202020204"/>
              </a:rPr>
            </a:br>
            <a:br>
              <a:rPr lang="en-US"/>
            </a:b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44B9449-6386-023B-EF59-169A40F2AE66}"/>
              </a:ext>
            </a:extLst>
          </p:cNvPr>
          <p:cNvGrpSpPr/>
          <p:nvPr/>
        </p:nvGrpSpPr>
        <p:grpSpPr>
          <a:xfrm>
            <a:off x="0" y="-1"/>
            <a:ext cx="12191999" cy="983879"/>
            <a:chOff x="0" y="-1"/>
            <a:chExt cx="12191999" cy="9838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135A47-9ED6-DA9D-BDCD-C0C0B61543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449" r="3734"/>
            <a:stretch/>
          </p:blipFill>
          <p:spPr>
            <a:xfrm>
              <a:off x="4398579" y="21853"/>
              <a:ext cx="3394842" cy="962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C9E3A2D-7496-BE34-BE70-A6F0DFAD9D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925" r="1546" b="10486"/>
            <a:stretch/>
          </p:blipFill>
          <p:spPr>
            <a:xfrm>
              <a:off x="0" y="6614"/>
              <a:ext cx="4432141" cy="96202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5C7520B-3923-5C4F-F264-3980FECF1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3420" y="-1"/>
              <a:ext cx="4398579" cy="962025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B78EF456-B68F-3CE1-B200-DBB048828027}"/>
              </a:ext>
            </a:extLst>
          </p:cNvPr>
          <p:cNvSpPr txBox="1">
            <a:spLocks/>
          </p:cNvSpPr>
          <p:nvPr/>
        </p:nvSpPr>
        <p:spPr>
          <a:xfrm>
            <a:off x="772042" y="1114241"/>
            <a:ext cx="11153258" cy="8860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VOTE #3 – Add additional voting member to NBO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Background: 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current NBO is 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made up of seven members with six having voting rights: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President, VP, Treasurer, Secretary, Director of Communications, Special Projects Officer. The Executive Director 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not a voting member. 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Problem: 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Six voters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provides opportunity for a 3:3 stalemate at the NBO level. 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Proposed Solution: 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7</a:t>
            </a:r>
            <a:r>
              <a:rPr kumimoji="0" lang="en-US" sz="1800" i="0" u="none" strike="noStrike" kern="1200" cap="none" spc="0" normalizeH="0" baseline="3000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voter on the NBO to allow the President to be a tie-breaker while not requiring him as an initial voter.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="1" noProof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b="1" noProof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Vote #3 (select one or the other)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noProof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Amend the current Constitution to allow the </a:t>
            </a:r>
            <a:r>
              <a:rPr lang="en-US" sz="2400" noProof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Execu</a:t>
            </a:r>
            <a:r>
              <a:rPr lang="en-US" sz="240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tive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Director the right to vote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  <a:r>
              <a:rPr kumimoji="0" lang="en-US" sz="24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Amend the current Constitution to add an Adjutant (with focus on new memberships, dues, recruitment, </a:t>
            </a:r>
            <a:r>
              <a:rPr lang="en-US" sz="240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etc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to become a 7</a:t>
            </a:r>
            <a:r>
              <a:rPr lang="en-US" sz="2400" baseline="300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voter</a:t>
            </a:r>
            <a:endParaRPr kumimoji="0" lang="en-US" sz="240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 fontAlgn="base"/>
            <a:endParaRPr lang="en-US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8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National Board of Officers &amp; Chapter Leadership Meeting 3rd Quarter - 2024</vt:lpstr>
      <vt:lpstr>    </vt:lpstr>
      <vt:lpstr>    </vt:lpstr>
      <vt:lpstr>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Wilkerson, Christopher D CW4 USSOCOM USASOC (USA)</dc:creator>
  <cp:revision>3</cp:revision>
  <dcterms:created xsi:type="dcterms:W3CDTF">2024-07-16T16:33:54Z</dcterms:created>
  <dcterms:modified xsi:type="dcterms:W3CDTF">2024-07-20T18:32:48Z</dcterms:modified>
</cp:coreProperties>
</file>